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1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Yeseva One" charset="1" panose="00000500000000000000"/>
      <p:regular r:id="rId17"/>
    </p:embeddedFont>
    <p:embeddedFont>
      <p:font typeface="Aileron Italics" charset="1" panose="00000500000000000000"/>
      <p:regular r:id="rId18"/>
    </p:embeddedFont>
    <p:embeddedFont>
      <p:font typeface="Open Sans Extra Bold" charset="1" panose="020B0906030804020204"/>
      <p:regular r:id="rId20"/>
    </p:embeddedFont>
    <p:embeddedFont>
      <p:font typeface="Open Sans" charset="1" panose="00000000000000000000"/>
      <p:regular r:id="rId22"/>
    </p:embeddedFont>
    <p:embeddedFont>
      <p:font typeface="Open Sans Bold" charset="1" panose="00000000000000000000"/>
      <p:regular r:id="rId23"/>
    </p:embeddedFont>
    <p:embeddedFont>
      <p:font typeface="Futura Display" charset="1" panose="020B0504050904050C04"/>
      <p:regular r:id="rId27"/>
    </p:embeddedFont>
    <p:embeddedFont>
      <p:font typeface="DM Sans" charset="1" panose="0000000000000000000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notesMasters/notesMaster1.xml" Type="http://schemas.openxmlformats.org/officeDocument/2006/relationships/notesMaster"/><Relationship Id="rId15" Target="theme/theme2.xml" Type="http://schemas.openxmlformats.org/officeDocument/2006/relationships/theme"/><Relationship Id="rId16" Target="notesSlides/notesSlide1.xml" Type="http://schemas.openxmlformats.org/officeDocument/2006/relationships/notes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notesSlides/notesSlide2.xml" Type="http://schemas.openxmlformats.org/officeDocument/2006/relationships/notes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notesSlides/notesSlide3.xml" Type="http://schemas.openxmlformats.org/officeDocument/2006/relationships/notesSlide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notesSlides/notesSlide4.xml" Type="http://schemas.openxmlformats.org/officeDocument/2006/relationships/notesSlide"/><Relationship Id="rId25" Target="notesSlides/notesSlide5.xml" Type="http://schemas.openxmlformats.org/officeDocument/2006/relationships/notesSlide"/><Relationship Id="rId26" Target="notesSlides/notesSlide6.xml" Type="http://schemas.openxmlformats.org/officeDocument/2006/relationships/notesSlide"/><Relationship Id="rId27" Target="fonts/font27.fntdata" Type="http://schemas.openxmlformats.org/officeDocument/2006/relationships/font"/><Relationship Id="rId28" Target="notesSlides/notesSlide7.xml" Type="http://schemas.openxmlformats.org/officeDocument/2006/relationships/notesSlide"/><Relationship Id="rId29" Target="notesSlides/notesSlide8.xml" Type="http://schemas.openxmlformats.org/officeDocument/2006/relationships/notesSlide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These slides are designed to introduce Eric &amp; some of the key themes and topics he will be covering in his upcoming visit to your school.</a:t>
            </a:r>
          </a:p>
          <a:p>
            <a:r>
              <a:rPr lang="en-US"/>
              <a:t>This will help ensure the students are ready to engage and benefit fully from his message.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To help your students get the most out of Eric's upcoming presentation, please guide them through the following slides. 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In small groups of 6-10, get the students discuss and write down what these three terms mean to them. </a:t>
            </a:r>
          </a:p>
          <a:p>
            <a:r>
              <a:rPr lang="en-US"/>
              <a:t/>
            </a:r>
          </a:p>
          <a:p>
            <a:r>
              <a:rPr lang="en-US"/>
              <a:t>- Time dependant, you may want to assign one point per group. More than one group can brainstorm the same point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Get each group to share to the rest of the class</a:t>
            </a:r>
          </a:p>
          <a:p>
            <a:r>
              <a:rPr lang="en-US"/>
              <a:t/>
            </a:r>
          </a:p>
          <a:p>
            <a:r>
              <a:rPr lang="en-US"/>
              <a:t>- Time dependant, you may just get them to share one point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Get the students to do this individually </a:t>
            </a:r>
          </a:p>
          <a:p>
            <a:r>
              <a:rPr lang="en-US"/>
              <a:t/>
            </a:r>
          </a:p>
          <a:p>
            <a:r>
              <a:rPr lang="en-US"/>
              <a:t>- Encourage a few students to share with the class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Read some of the information off the slide to the class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Click on the YouTube link to see a video from Eric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End with another general conversation ...</a:t>
            </a:r>
          </a:p>
          <a:p>
            <a:r>
              <a:rPr lang="en-US"/>
              <a:t/>
            </a:r>
          </a:p>
          <a:p>
            <a:r>
              <a:rPr lang="en-US"/>
              <a:t>How are the students feeling?</a:t>
            </a:r>
          </a:p>
          <a:p>
            <a:r>
              <a:rPr lang="en-US"/>
              <a:t/>
            </a:r>
          </a:p>
          <a:p>
            <a:r>
              <a:rPr lang="en-US"/>
              <a:t>Would they like to share anything else?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3.png" Type="http://schemas.openxmlformats.org/officeDocument/2006/relationships/image"/><Relationship Id="rId13" Target="../media/image14.jpeg" Type="http://schemas.openxmlformats.org/officeDocument/2006/relationships/image"/><Relationship Id="rId2" Target="../notesSlides/notesSlide2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3.png" Type="http://schemas.openxmlformats.org/officeDocument/2006/relationships/image"/><Relationship Id="rId13" Target="../media/image15.jpeg" Type="http://schemas.openxmlformats.org/officeDocument/2006/relationships/image"/><Relationship Id="rId2" Target="../notesSlides/notesSlide3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1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svg" Type="http://schemas.openxmlformats.org/officeDocument/2006/relationships/image"/><Relationship Id="rId12" Target="../media/image3.png" Type="http://schemas.openxmlformats.org/officeDocument/2006/relationships/image"/><Relationship Id="rId13" Target="../media/image14.jpeg" Type="http://schemas.openxmlformats.org/officeDocument/2006/relationships/image"/><Relationship Id="rId2" Target="../notesSlides/notesSlide5.xml" Type="http://schemas.openxmlformats.org/officeDocument/2006/relationships/notesSlid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Relationship Id="rId8" Target="../media/image10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17.jpe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17.jpe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https://youtu.be/MkQtbZca6yI" TargetMode="External" Type="http://schemas.openxmlformats.org/officeDocument/2006/relationships/hyperlink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1.png" Type="http://schemas.openxmlformats.org/officeDocument/2006/relationships/image"/><Relationship Id="rId6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08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94071" y="1028700"/>
            <a:ext cx="2693696" cy="2774406"/>
          </a:xfrm>
          <a:custGeom>
            <a:avLst/>
            <a:gdLst/>
            <a:ahLst/>
            <a:cxnLst/>
            <a:rect r="r" b="b" t="t" l="l"/>
            <a:pathLst>
              <a:path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9616056" y="5870043"/>
            <a:ext cx="9282166" cy="10115"/>
          </a:xfrm>
          <a:prstGeom prst="rect">
            <a:avLst/>
          </a:prstGeom>
          <a:solidFill>
            <a:srgbClr val="CBA451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11294071" y="2234545"/>
            <a:ext cx="6601569" cy="30718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3"/>
              </a:lnSpc>
            </a:pPr>
            <a:r>
              <a:rPr lang="en-US" sz="10875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Eric </a:t>
            </a:r>
          </a:p>
          <a:p>
            <a:pPr algn="ctr">
              <a:lnSpc>
                <a:spcPts val="11963"/>
              </a:lnSpc>
            </a:pPr>
            <a:r>
              <a:rPr lang="en-US" sz="10875">
                <a:solidFill>
                  <a:srgbClr val="FFFFFF"/>
                </a:solidFill>
                <a:latin typeface="Yeseva One"/>
                <a:ea typeface="Yeseva One"/>
                <a:cs typeface="Yeseva One"/>
                <a:sym typeface="Yeseva One"/>
              </a:rPr>
              <a:t>Agyeman </a:t>
            </a:r>
          </a:p>
        </p:txBody>
      </p:sp>
      <p:sp>
        <p:nvSpPr>
          <p:cNvPr name="AutoShape 5" id="5"/>
          <p:cNvSpPr/>
          <p:nvPr/>
        </p:nvSpPr>
        <p:spPr>
          <a:xfrm>
            <a:off x="11601549" y="5937308"/>
            <a:ext cx="5876048" cy="0"/>
          </a:xfrm>
          <a:prstGeom prst="line">
            <a:avLst/>
          </a:prstGeom>
          <a:ln cap="rnd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13987767" y="8651781"/>
            <a:ext cx="1103612" cy="1213039"/>
          </a:xfrm>
          <a:custGeom>
            <a:avLst/>
            <a:gdLst/>
            <a:ahLst/>
            <a:cxnLst/>
            <a:rect r="r" b="b" t="t" l="l"/>
            <a:pathLst>
              <a:path h="1213039" w="1103612">
                <a:moveTo>
                  <a:pt x="0" y="0"/>
                </a:moveTo>
                <a:lnTo>
                  <a:pt x="1103612" y="0"/>
                </a:lnTo>
                <a:lnTo>
                  <a:pt x="1103612" y="1213038"/>
                </a:lnTo>
                <a:lnTo>
                  <a:pt x="0" y="12130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56248" y="1625915"/>
            <a:ext cx="10677883" cy="6284786"/>
          </a:xfrm>
          <a:custGeom>
            <a:avLst/>
            <a:gdLst/>
            <a:ahLst/>
            <a:cxnLst/>
            <a:rect r="r" b="b" t="t" l="l"/>
            <a:pathLst>
              <a:path h="6284786" w="10677883">
                <a:moveTo>
                  <a:pt x="0" y="0"/>
                </a:moveTo>
                <a:lnTo>
                  <a:pt x="10677883" y="0"/>
                </a:lnTo>
                <a:lnTo>
                  <a:pt x="10677883" y="6284786"/>
                </a:lnTo>
                <a:lnTo>
                  <a:pt x="0" y="62847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24" t="-8329" r="-2865" b="-8777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713401" y="6029006"/>
            <a:ext cx="5652343" cy="365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i="true">
                <a:solidFill>
                  <a:srgbClr val="FFFFFF"/>
                </a:solidFill>
                <a:latin typeface="Aileron Italics"/>
                <a:ea typeface="Aileron Italics"/>
                <a:cs typeface="Aileron Italics"/>
                <a:sym typeface="Aileron Italics"/>
              </a:rPr>
              <a:t>CREATING A SCHOOL CULTURE OF KINDNESS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71867" t="-3631" r="-74156" b="-2747"/>
            </a:stretch>
          </a:blipFill>
        </p:spPr>
      </p:sp>
      <p:sp>
        <p:nvSpPr>
          <p:cNvPr name="Freeform 3" id="3" descr="drawing doodle vector"/>
          <p:cNvSpPr/>
          <p:nvPr/>
        </p:nvSpPr>
        <p:spPr>
          <a:xfrm flipH="false" flipV="false" rot="0">
            <a:off x="-2434636" y="9510263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Modern Scribble Line"/>
          <p:cNvSpPr/>
          <p:nvPr/>
        </p:nvSpPr>
        <p:spPr>
          <a:xfrm flipH="false" flipV="false" rot="0">
            <a:off x="4994537" y="-291726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Soft Scribble Heart"/>
          <p:cNvSpPr/>
          <p:nvPr/>
        </p:nvSpPr>
        <p:spPr>
          <a:xfrm flipH="false" flipV="false" rot="0">
            <a:off x="3220128" y="9510263"/>
            <a:ext cx="2313889" cy="2134563"/>
          </a:xfrm>
          <a:custGeom>
            <a:avLst/>
            <a:gdLst/>
            <a:ahLst/>
            <a:cxnLst/>
            <a:rect r="r" b="b" t="t" l="l"/>
            <a:pathLst>
              <a:path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 descr="Soft Scribble Heart"/>
          <p:cNvSpPr/>
          <p:nvPr/>
        </p:nvSpPr>
        <p:spPr>
          <a:xfrm flipH="false" flipV="false" rot="0">
            <a:off x="-1797826" y="-1398291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74519" y="9225971"/>
            <a:ext cx="810453" cy="890812"/>
          </a:xfrm>
          <a:custGeom>
            <a:avLst/>
            <a:gdLst/>
            <a:ahLst/>
            <a:cxnLst/>
            <a:rect r="r" b="b" t="t" l="l"/>
            <a:pathLst>
              <a:path h="890812" w="810453">
                <a:moveTo>
                  <a:pt x="0" y="0"/>
                </a:moveTo>
                <a:lnTo>
                  <a:pt x="810453" y="0"/>
                </a:lnTo>
                <a:lnTo>
                  <a:pt x="810453" y="890811"/>
                </a:lnTo>
                <a:lnTo>
                  <a:pt x="0" y="890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0554" y="-714669"/>
            <a:ext cx="18338554" cy="11001669"/>
          </a:xfrm>
          <a:custGeom>
            <a:avLst/>
            <a:gdLst/>
            <a:ahLst/>
            <a:cxnLst/>
            <a:rect r="r" b="b" t="t" l="l"/>
            <a:pathLst>
              <a:path h="11001669" w="18338554">
                <a:moveTo>
                  <a:pt x="0" y="0"/>
                </a:moveTo>
                <a:lnTo>
                  <a:pt x="18338554" y="0"/>
                </a:lnTo>
                <a:lnTo>
                  <a:pt x="18338554" y="11001669"/>
                </a:lnTo>
                <a:lnTo>
                  <a:pt x="0" y="110016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3000"/>
            </a:blip>
            <a:stretch>
              <a:fillRect l="0" t="-8107" r="0" b="-301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729144" y="3651329"/>
            <a:ext cx="12306759" cy="3660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480"/>
              </a:lnSpc>
            </a:pPr>
            <a:r>
              <a:rPr lang="en-US" sz="9480">
                <a:solidFill>
                  <a:srgbClr val="CFB54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TEACHER LED </a:t>
            </a:r>
          </a:p>
          <a:p>
            <a:pPr algn="ctr" marL="0" indent="0" lvl="0">
              <a:lnSpc>
                <a:spcPts val="9480"/>
              </a:lnSpc>
            </a:pPr>
            <a:r>
              <a:rPr lang="en-US" sz="9480">
                <a:solidFill>
                  <a:srgbClr val="CFB54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PRE- SESSION ACTIVITY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71867" t="-3631" r="-74156" b="-274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975489" y="1170261"/>
            <a:ext cx="6998061" cy="2561528"/>
            <a:chOff x="0" y="0"/>
            <a:chExt cx="2342659" cy="8574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FB54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975489" y="3862348"/>
            <a:ext cx="6998061" cy="2561528"/>
            <a:chOff x="0" y="0"/>
            <a:chExt cx="2342659" cy="85749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FB54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975489" y="6557226"/>
            <a:ext cx="6998061" cy="2561528"/>
            <a:chOff x="0" y="0"/>
            <a:chExt cx="2342659" cy="85749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CFB54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2434636" y="9510263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994537" y="-291726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3220128" y="9510263"/>
            <a:ext cx="2313889" cy="2134563"/>
          </a:xfrm>
          <a:custGeom>
            <a:avLst/>
            <a:gdLst/>
            <a:ahLst/>
            <a:cxnLst/>
            <a:rect r="r" b="b" t="t" l="l"/>
            <a:pathLst>
              <a:path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-1797826" y="-1398291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3474519" y="9225971"/>
            <a:ext cx="810453" cy="890812"/>
          </a:xfrm>
          <a:custGeom>
            <a:avLst/>
            <a:gdLst/>
            <a:ahLst/>
            <a:cxnLst/>
            <a:rect r="r" b="b" t="t" l="l"/>
            <a:pathLst>
              <a:path h="890812" w="810453">
                <a:moveTo>
                  <a:pt x="0" y="0"/>
                </a:moveTo>
                <a:lnTo>
                  <a:pt x="810453" y="0"/>
                </a:lnTo>
                <a:lnTo>
                  <a:pt x="810453" y="890811"/>
                </a:lnTo>
                <a:lnTo>
                  <a:pt x="0" y="890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250163" y="-1266843"/>
            <a:ext cx="10073252" cy="11553843"/>
          </a:xfrm>
          <a:custGeom>
            <a:avLst/>
            <a:gdLst/>
            <a:ahLst/>
            <a:cxnLst/>
            <a:rect r="r" b="b" t="t" l="l"/>
            <a:pathLst>
              <a:path h="11553843" w="10073252">
                <a:moveTo>
                  <a:pt x="0" y="0"/>
                </a:moveTo>
                <a:lnTo>
                  <a:pt x="10073252" y="0"/>
                </a:lnTo>
                <a:lnTo>
                  <a:pt x="10073252" y="11553843"/>
                </a:lnTo>
                <a:lnTo>
                  <a:pt x="0" y="1155384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31999"/>
            </a:blip>
            <a:stretch>
              <a:fillRect l="-21942" t="0" r="-44437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1028700" y="4429180"/>
            <a:ext cx="7025086" cy="2272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>
                <a:solidFill>
                  <a:srgbClr val="CFB54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DEFINING </a:t>
            </a:r>
          </a:p>
          <a:p>
            <a:pPr algn="l">
              <a:lnSpc>
                <a:spcPts val="8730"/>
              </a:lnSpc>
            </a:pPr>
            <a:r>
              <a:rPr lang="en-US" sz="9000">
                <a:solidFill>
                  <a:srgbClr val="CFB546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THE TERMS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14213" y="7182666"/>
            <a:ext cx="8344500" cy="2121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10"/>
              </a:lnSpc>
            </a:pPr>
            <a:r>
              <a:rPr lang="en-US" sz="3118" spc="187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 small groups discuss and write down what these three terms mean to you. </a:t>
            </a:r>
          </a:p>
          <a:p>
            <a:pPr algn="l">
              <a:lnSpc>
                <a:spcPts val="4210"/>
              </a:lnSpc>
            </a:pPr>
          </a:p>
          <a:p>
            <a:pPr algn="l" marL="0" indent="0" lvl="0">
              <a:lnSpc>
                <a:spcPts val="4210"/>
              </a:lnSpc>
              <a:spcBef>
                <a:spcPct val="0"/>
              </a:spcBef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10491672" y="2033826"/>
            <a:ext cx="1578952" cy="102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01.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491672" y="4727308"/>
            <a:ext cx="1578952" cy="102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02.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491672" y="7420791"/>
            <a:ext cx="1578952" cy="1024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03.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140850" y="2176698"/>
            <a:ext cx="5118450" cy="580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744"/>
              </a:lnSpc>
              <a:spcBef>
                <a:spcPct val="0"/>
              </a:spcBef>
            </a:pPr>
            <a:r>
              <a:rPr lang="en-US" b="true" sz="3514" spc="56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KINDNESS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218908" y="4893999"/>
            <a:ext cx="4132127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724"/>
              </a:lnSpc>
              <a:spcBef>
                <a:spcPct val="0"/>
              </a:spcBef>
            </a:pPr>
            <a:r>
              <a:rPr lang="en-US" b="true" sz="3499" spc="5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UPSTANDERS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48261" y="7547826"/>
            <a:ext cx="4132127" cy="57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724"/>
              </a:lnSpc>
              <a:spcBef>
                <a:spcPct val="0"/>
              </a:spcBef>
            </a:pPr>
            <a:r>
              <a:rPr lang="en-US" b="true" sz="3499" spc="55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BELONGING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08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94304" y="0"/>
            <a:ext cx="2693696" cy="2774406"/>
          </a:xfrm>
          <a:custGeom>
            <a:avLst/>
            <a:gdLst/>
            <a:ahLst/>
            <a:cxnLst/>
            <a:rect r="r" b="b" t="t" l="l"/>
            <a:pathLst>
              <a:path h="2774406" w="2693696">
                <a:moveTo>
                  <a:pt x="0" y="0"/>
                </a:moveTo>
                <a:lnTo>
                  <a:pt x="2693696" y="0"/>
                </a:lnTo>
                <a:lnTo>
                  <a:pt x="2693696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136840" y="2481870"/>
            <a:ext cx="6122460" cy="5815532"/>
            <a:chOff x="0" y="0"/>
            <a:chExt cx="8163280" cy="7754043"/>
          </a:xfrm>
        </p:grpSpPr>
        <p:sp>
          <p:nvSpPr>
            <p:cNvPr name="AutoShape 4" id="4"/>
            <p:cNvSpPr/>
            <p:nvPr/>
          </p:nvSpPr>
          <p:spPr>
            <a:xfrm rot="0">
              <a:off x="0" y="7745147"/>
              <a:ext cx="8163280" cy="8895"/>
            </a:xfrm>
            <a:prstGeom prst="rect">
              <a:avLst/>
            </a:prstGeom>
            <a:solidFill>
              <a:srgbClr val="CBA45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57150"/>
              <a:ext cx="8163280" cy="7034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656"/>
                </a:lnSpc>
              </a:pPr>
            </a:p>
            <a:p>
              <a:pPr algn="l">
                <a:lnSpc>
                  <a:spcPts val="4609"/>
                </a:lnSpc>
              </a:pPr>
            </a:p>
            <a:p>
              <a:pPr algn="ctr">
                <a:lnSpc>
                  <a:spcPts val="9999"/>
                </a:lnSpc>
              </a:pPr>
              <a:r>
                <a:rPr lang="en-US" sz="9090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Let’s SHARE</a:t>
              </a:r>
            </a:p>
            <a:p>
              <a:pPr algn="l">
                <a:lnSpc>
                  <a:spcPts val="4609"/>
                </a:lnSpc>
              </a:pPr>
            </a:p>
            <a:p>
              <a:pPr algn="l">
                <a:lnSpc>
                  <a:spcPts val="460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6092761" y="8824242"/>
            <a:ext cx="969652" cy="1065797"/>
          </a:xfrm>
          <a:custGeom>
            <a:avLst/>
            <a:gdLst/>
            <a:ahLst/>
            <a:cxnLst/>
            <a:rect r="r" b="b" t="t" l="l"/>
            <a:pathLst>
              <a:path h="1065797" w="969652">
                <a:moveTo>
                  <a:pt x="0" y="0"/>
                </a:moveTo>
                <a:lnTo>
                  <a:pt x="969653" y="0"/>
                </a:lnTo>
                <a:lnTo>
                  <a:pt x="969653" y="1065797"/>
                </a:lnTo>
                <a:lnTo>
                  <a:pt x="0" y="10657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0" y="0"/>
            <a:ext cx="10035482" cy="6686140"/>
          </a:xfrm>
          <a:custGeom>
            <a:avLst/>
            <a:gdLst/>
            <a:ahLst/>
            <a:cxnLst/>
            <a:rect r="r" b="b" t="t" l="l"/>
            <a:pathLst>
              <a:path h="6686140" w="10035482">
                <a:moveTo>
                  <a:pt x="0" y="0"/>
                </a:moveTo>
                <a:lnTo>
                  <a:pt x="10035482" y="0"/>
                </a:lnTo>
                <a:lnTo>
                  <a:pt x="10035482" y="6686140"/>
                </a:lnTo>
                <a:lnTo>
                  <a:pt x="0" y="6686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3"/>
            <a:stretch>
              <a:fillRect l="-71867" t="-3631" r="-74156" b="-2747"/>
            </a:stretch>
          </a:blipFill>
        </p:spPr>
      </p:sp>
      <p:sp>
        <p:nvSpPr>
          <p:cNvPr name="Freeform 3" id="3" descr="drawing doodle vector"/>
          <p:cNvSpPr/>
          <p:nvPr/>
        </p:nvSpPr>
        <p:spPr>
          <a:xfrm flipH="false" flipV="false" rot="0">
            <a:off x="-2434636" y="9510263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 descr="Modern Scribble Line"/>
          <p:cNvSpPr/>
          <p:nvPr/>
        </p:nvSpPr>
        <p:spPr>
          <a:xfrm flipH="false" flipV="false" rot="0">
            <a:off x="4994537" y="-291726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2" y="0"/>
                </a:lnTo>
                <a:lnTo>
                  <a:pt x="4980952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 descr="Soft Scribble Heart"/>
          <p:cNvSpPr/>
          <p:nvPr/>
        </p:nvSpPr>
        <p:spPr>
          <a:xfrm flipH="false" flipV="false" rot="0">
            <a:off x="3220128" y="9510263"/>
            <a:ext cx="2313889" cy="2134563"/>
          </a:xfrm>
          <a:custGeom>
            <a:avLst/>
            <a:gdLst/>
            <a:ahLst/>
            <a:cxnLst/>
            <a:rect r="r" b="b" t="t" l="l"/>
            <a:pathLst>
              <a:path h="2134563" w="2313889">
                <a:moveTo>
                  <a:pt x="0" y="0"/>
                </a:moveTo>
                <a:lnTo>
                  <a:pt x="2313889" y="0"/>
                </a:lnTo>
                <a:lnTo>
                  <a:pt x="2313889" y="2134563"/>
                </a:lnTo>
                <a:lnTo>
                  <a:pt x="0" y="2134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 descr="Soft Scribble Heart"/>
          <p:cNvSpPr/>
          <p:nvPr/>
        </p:nvSpPr>
        <p:spPr>
          <a:xfrm flipH="false" flipV="false" rot="0">
            <a:off x="-1797826" y="-1398291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6" y="0"/>
                </a:lnTo>
                <a:lnTo>
                  <a:pt x="2597326" y="2796582"/>
                </a:lnTo>
                <a:lnTo>
                  <a:pt x="0" y="27965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474519" y="9225971"/>
            <a:ext cx="810453" cy="890812"/>
          </a:xfrm>
          <a:custGeom>
            <a:avLst/>
            <a:gdLst/>
            <a:ahLst/>
            <a:cxnLst/>
            <a:rect r="r" b="b" t="t" l="l"/>
            <a:pathLst>
              <a:path h="890812" w="810453">
                <a:moveTo>
                  <a:pt x="0" y="0"/>
                </a:moveTo>
                <a:lnTo>
                  <a:pt x="810453" y="0"/>
                </a:lnTo>
                <a:lnTo>
                  <a:pt x="810453" y="890811"/>
                </a:lnTo>
                <a:lnTo>
                  <a:pt x="0" y="8908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0554" y="-714669"/>
            <a:ext cx="18338554" cy="11001669"/>
          </a:xfrm>
          <a:custGeom>
            <a:avLst/>
            <a:gdLst/>
            <a:ahLst/>
            <a:cxnLst/>
            <a:rect r="r" b="b" t="t" l="l"/>
            <a:pathLst>
              <a:path h="11001669" w="18338554">
                <a:moveTo>
                  <a:pt x="0" y="0"/>
                </a:moveTo>
                <a:lnTo>
                  <a:pt x="18338554" y="0"/>
                </a:lnTo>
                <a:lnTo>
                  <a:pt x="18338554" y="11001669"/>
                </a:lnTo>
                <a:lnTo>
                  <a:pt x="0" y="110016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3000"/>
            </a:blip>
            <a:stretch>
              <a:fillRect l="0" t="-8107" r="0" b="-3018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2760411" y="3523246"/>
            <a:ext cx="12306759" cy="3697077"/>
            <a:chOff x="0" y="0"/>
            <a:chExt cx="16409011" cy="4929436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180975"/>
              <a:ext cx="16409011" cy="3340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9480"/>
                </a:lnSpc>
              </a:pPr>
              <a:r>
                <a:rPr lang="en-US" sz="9480">
                  <a:solidFill>
                    <a:srgbClr val="CFB546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STORIES ARE POWERFUL...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572646" y="4469888"/>
              <a:ext cx="15263720" cy="4595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2921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4994537" y="6213641"/>
            <a:ext cx="8140521" cy="2013364"/>
            <a:chOff x="0" y="0"/>
            <a:chExt cx="2144006" cy="53026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44006" cy="530269"/>
            </a:xfrm>
            <a:custGeom>
              <a:avLst/>
              <a:gdLst/>
              <a:ahLst/>
              <a:cxnLst/>
              <a:rect r="r" b="b" t="t" l="l"/>
              <a:pathLst>
                <a:path h="530269" w="2144006">
                  <a:moveTo>
                    <a:pt x="0" y="0"/>
                  </a:moveTo>
                  <a:lnTo>
                    <a:pt x="2144006" y="0"/>
                  </a:lnTo>
                  <a:lnTo>
                    <a:pt x="2144006" y="530269"/>
                  </a:lnTo>
                  <a:lnTo>
                    <a:pt x="0" y="53026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144006" cy="56836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5379988" y="6677605"/>
            <a:ext cx="7528024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 spc="11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Write down and share a story of how you have</a:t>
            </a:r>
          </a:p>
          <a:p>
            <a:pPr algn="ctr">
              <a:lnSpc>
                <a:spcPts val="2799"/>
              </a:lnSpc>
            </a:pPr>
            <a:r>
              <a:rPr lang="en-US" sz="1999" spc="11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been positively impacted by one or all of the terms </a:t>
            </a:r>
          </a:p>
          <a:p>
            <a:pPr algn="ctr">
              <a:lnSpc>
                <a:spcPts val="2799"/>
              </a:lnSpc>
            </a:pPr>
            <a:r>
              <a:rPr lang="en-US" sz="1999" spc="119">
                <a:solidFill>
                  <a:srgbClr val="000000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(Kindness, Upstanders, Belonging)</a:t>
            </a:r>
          </a:p>
          <a:p>
            <a:pPr algn="ctr">
              <a:lnSpc>
                <a:spcPts val="2799"/>
              </a:lnSpc>
            </a:pPr>
          </a:p>
          <a:p>
            <a:pPr algn="ctr">
              <a:lnSpc>
                <a:spcPts val="27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" t="0" r="-6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015091" y="0"/>
            <a:ext cx="7272909" cy="10287000"/>
          </a:xfrm>
          <a:custGeom>
            <a:avLst/>
            <a:gdLst/>
            <a:ahLst/>
            <a:cxnLst/>
            <a:rect r="r" b="b" t="t" l="l"/>
            <a:pathLst>
              <a:path h="10287000" w="7272909">
                <a:moveTo>
                  <a:pt x="0" y="0"/>
                </a:moveTo>
                <a:lnTo>
                  <a:pt x="7272909" y="0"/>
                </a:lnTo>
                <a:lnTo>
                  <a:pt x="727290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0" y="101733"/>
            <a:ext cx="11015091" cy="10185267"/>
            <a:chOff x="0" y="0"/>
            <a:chExt cx="2901094" cy="26825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01094" cy="2682540"/>
            </a:xfrm>
            <a:custGeom>
              <a:avLst/>
              <a:gdLst/>
              <a:ahLst/>
              <a:cxnLst/>
              <a:rect r="r" b="b" t="t" l="l"/>
              <a:pathLst>
                <a:path h="2682540" w="2901094">
                  <a:moveTo>
                    <a:pt x="0" y="0"/>
                  </a:moveTo>
                  <a:lnTo>
                    <a:pt x="2901094" y="0"/>
                  </a:lnTo>
                  <a:lnTo>
                    <a:pt x="2901094" y="2682540"/>
                  </a:lnTo>
                  <a:lnTo>
                    <a:pt x="0" y="268254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2901094" cy="27206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55437" y="704850"/>
            <a:ext cx="8342658" cy="855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08"/>
              </a:lnSpc>
            </a:pPr>
            <a:r>
              <a:rPr lang="en-US" sz="16434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UPCOMING </a:t>
            </a:r>
          </a:p>
          <a:p>
            <a:pPr algn="ctr">
              <a:lnSpc>
                <a:spcPts val="23008"/>
              </a:lnSpc>
            </a:pPr>
            <a:r>
              <a:rPr lang="en-US" sz="16434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 GUEST </a:t>
            </a:r>
          </a:p>
          <a:p>
            <a:pPr algn="ctr">
              <a:lnSpc>
                <a:spcPts val="23008"/>
              </a:lnSpc>
            </a:pPr>
            <a:r>
              <a:rPr lang="en-US" sz="16434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SPEAKER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0" t="0" r="-6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101733"/>
            <a:ext cx="11015091" cy="10185267"/>
            <a:chOff x="0" y="0"/>
            <a:chExt cx="2901094" cy="26825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01094" cy="2682540"/>
            </a:xfrm>
            <a:custGeom>
              <a:avLst/>
              <a:gdLst/>
              <a:ahLst/>
              <a:cxnLst/>
              <a:rect r="r" b="b" t="t" l="l"/>
              <a:pathLst>
                <a:path h="2682540" w="2901094">
                  <a:moveTo>
                    <a:pt x="0" y="0"/>
                  </a:moveTo>
                  <a:lnTo>
                    <a:pt x="2901094" y="0"/>
                  </a:lnTo>
                  <a:lnTo>
                    <a:pt x="2901094" y="2682540"/>
                  </a:lnTo>
                  <a:lnTo>
                    <a:pt x="0" y="2682540"/>
                  </a:lnTo>
                  <a:close/>
                </a:path>
              </a:pathLst>
            </a:custGeom>
            <a:solidFill>
              <a:srgbClr val="000000">
                <a:alpha val="5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901094" cy="27206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80779" y="1837366"/>
            <a:ext cx="10453532" cy="56711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08"/>
              </a:lnSpc>
            </a:pPr>
            <a:r>
              <a:rPr lang="en-US" sz="16434">
                <a:solidFill>
                  <a:srgbClr val="FFFFFF"/>
                </a:solidFill>
                <a:latin typeface="Futura Display"/>
                <a:ea typeface="Futura Display"/>
                <a:cs typeface="Futura Display"/>
                <a:sym typeface="Futura Display"/>
              </a:rPr>
              <a:t>Let’s Meet Eric! </a:t>
            </a:r>
          </a:p>
        </p:txBody>
      </p:sp>
      <p:sp>
        <p:nvSpPr>
          <p:cNvPr name="Freeform 7" id="7">
            <a:hlinkClick r:id="rId6" tooltip="https://youtu.be/MkQtbZca6yI"/>
          </p:cNvPr>
          <p:cNvSpPr/>
          <p:nvPr/>
        </p:nvSpPr>
        <p:spPr>
          <a:xfrm flipH="false" flipV="false" rot="0">
            <a:off x="13144500" y="2777442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C08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83252" y="1028700"/>
            <a:ext cx="2693696" cy="2774406"/>
          </a:xfrm>
          <a:custGeom>
            <a:avLst/>
            <a:gdLst/>
            <a:ahLst/>
            <a:cxnLst/>
            <a:rect r="r" b="b" t="t" l="l"/>
            <a:pathLst>
              <a:path h="2774406" w="2693696">
                <a:moveTo>
                  <a:pt x="0" y="0"/>
                </a:moveTo>
                <a:lnTo>
                  <a:pt x="2693695" y="0"/>
                </a:lnTo>
                <a:lnTo>
                  <a:pt x="2693695" y="2774406"/>
                </a:lnTo>
                <a:lnTo>
                  <a:pt x="0" y="27744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02247" y="618648"/>
            <a:ext cx="11499262" cy="2086281"/>
            <a:chOff x="0" y="0"/>
            <a:chExt cx="15332349" cy="2781708"/>
          </a:xfrm>
        </p:grpSpPr>
        <p:sp>
          <p:nvSpPr>
            <p:cNvPr name="AutoShape 4" id="4"/>
            <p:cNvSpPr/>
            <p:nvPr/>
          </p:nvSpPr>
          <p:spPr>
            <a:xfrm rot="0">
              <a:off x="0" y="2772587"/>
              <a:ext cx="15332349" cy="9121"/>
            </a:xfrm>
            <a:prstGeom prst="rect">
              <a:avLst/>
            </a:prstGeom>
            <a:solidFill>
              <a:srgbClr val="CBA451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0" y="66675"/>
              <a:ext cx="15332349" cy="1374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7850"/>
                </a:lnSpc>
              </a:pPr>
              <a:r>
                <a:rPr lang="en-US" sz="7136">
                  <a:solidFill>
                    <a:srgbClr val="CFB546"/>
                  </a:solidFill>
                  <a:latin typeface="Yeseva One"/>
                  <a:ea typeface="Yeseva One"/>
                  <a:cs typeface="Yeseva One"/>
                  <a:sym typeface="Yeseva One"/>
                </a:rPr>
                <a:t>See You Soon ...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640297" y="4205472"/>
            <a:ext cx="6254125" cy="2839685"/>
          </a:xfrm>
          <a:custGeom>
            <a:avLst/>
            <a:gdLst/>
            <a:ahLst/>
            <a:cxnLst/>
            <a:rect r="r" b="b" t="t" l="l"/>
            <a:pathLst>
              <a:path h="2839685" w="6254125">
                <a:moveTo>
                  <a:pt x="0" y="0"/>
                </a:moveTo>
                <a:lnTo>
                  <a:pt x="6254125" y="0"/>
                </a:lnTo>
                <a:lnTo>
                  <a:pt x="6254125" y="2839685"/>
                </a:lnTo>
                <a:lnTo>
                  <a:pt x="0" y="28396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67620" y="2576037"/>
            <a:ext cx="5140642" cy="7710963"/>
          </a:xfrm>
          <a:custGeom>
            <a:avLst/>
            <a:gdLst/>
            <a:ahLst/>
            <a:cxnLst/>
            <a:rect r="r" b="b" t="t" l="l"/>
            <a:pathLst>
              <a:path h="7710963" w="5140642">
                <a:moveTo>
                  <a:pt x="0" y="0"/>
                </a:moveTo>
                <a:lnTo>
                  <a:pt x="5140642" y="0"/>
                </a:lnTo>
                <a:lnTo>
                  <a:pt x="5140642" y="7710963"/>
                </a:lnTo>
                <a:lnTo>
                  <a:pt x="0" y="77109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820651" y="7073732"/>
            <a:ext cx="4323349" cy="40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899">
                <a:solidFill>
                  <a:srgbClr val="CFB546"/>
                </a:solidFill>
                <a:latin typeface="DM Sans"/>
                <a:ea typeface="DM Sans"/>
                <a:cs typeface="DM Sans"/>
                <a:sym typeface="DM Sans"/>
              </a:rPr>
              <a:t>www.ericagyeman.com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DAGNUf-mS1g</dc:identifier>
  <dcterms:modified xsi:type="dcterms:W3CDTF">2011-08-01T06:04:30Z</dcterms:modified>
  <cp:revision>1</cp:revision>
  <dc:title>PRE-SESSION - I BELONG TEACHER LED SLIDES</dc:title>
</cp:coreProperties>
</file>