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Yeseva One"/>
      <p:regular r:id="rId16"/>
    </p:embeddedFont>
    <p:embeddedFont>
      <p:font typeface="Open Sans ExtraBold"/>
      <p:bold r:id="rId17"/>
      <p:boldItalic r:id="rId18"/>
    </p:embeddedFont>
    <p:embeddedFont>
      <p:font typeface="DM Sans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h8vpso0HaT/zSaHu9WP5MeYTGa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ExtraBold-bold.fntdata"/><Relationship Id="rId16" Type="http://schemas.openxmlformats.org/officeDocument/2006/relationships/font" Target="fonts/YesevaOn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slides are designed to reinforce and practice the Upstanders concepts Eric spoke about.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will also continue building upon the foundation of The Power Of Words to improve well-being and a culture of belonging among your students by putting the positive side (SEEDS) into practice.</a:t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1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37" name="Google Shape;237;p10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0" name="Google Shape;240;p1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1" name="Google Shape;111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2" name="Google Shape;112;p3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Group Activity 1 ....</a:t>
            </a:r>
            <a:endParaRPr/>
          </a:p>
        </p:txBody>
      </p:sp>
      <p:sp>
        <p:nvSpPr>
          <p:cNvPr id="114" name="Google Shape;114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5" name="Google Shape;115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8" name="Google Shape;128;p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9" name="Google Shape;129;p4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Let's think about the type of people we want to be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Upstanders or Bystanders ...</a:t>
            </a:r>
            <a:endParaRPr/>
          </a:p>
        </p:txBody>
      </p:sp>
      <p:sp>
        <p:nvSpPr>
          <p:cNvPr id="131" name="Google Shape;131;p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2" name="Google Shape;132;p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7" name="Google Shape;137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8" name="Google Shape;138;p5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Split the group into small groups of about 6-10 people.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Assign each group one scenario. More than one group may have the same scenario.</a:t>
            </a:r>
            <a:endParaRPr/>
          </a:p>
        </p:txBody>
      </p:sp>
      <p:sp>
        <p:nvSpPr>
          <p:cNvPr id="140" name="Google Shape;140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1" name="Google Shape;141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0" name="Google Shape;150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students should brainstorm as a group and write down thoughts to share</a:t>
            </a:r>
            <a:endParaRPr/>
          </a:p>
        </p:txBody>
      </p:sp>
      <p:sp>
        <p:nvSpPr>
          <p:cNvPr id="152" name="Google Shape;152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3" name="Google Shape;153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4" name="Google Shape;194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95" name="Google Shape;195;p7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each group to share their scenario &amp; how they responded.</a:t>
            </a:r>
            <a:endParaRPr/>
          </a:p>
        </p:txBody>
      </p:sp>
      <p:sp>
        <p:nvSpPr>
          <p:cNvPr id="197" name="Google Shape;197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8" name="Google Shape;198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2" name="Google Shape;212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3" name="Google Shape;213;p8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Group Activity 2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Break up into small groups of 6-10 students (can be the same as inactivity 1).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Form a circle and have 1 person in the middle of a circle.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 person is to keep turning to their peers. Each person in the circle says something short and meaningful to their peer in the middle of the circle.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reinforcing the power of positive words (seeds) to brighten someone's day and create a belonging environment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Keep swapping the person in the middle until everyone has had a turn</a:t>
            </a:r>
            <a:endParaRPr/>
          </a:p>
        </p:txBody>
      </p:sp>
      <p:sp>
        <p:nvSpPr>
          <p:cNvPr id="215" name="Google Shape;215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6" name="Google Shape;216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3" name="Google Shape;223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4" name="Google Shape;224;p9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for any feedback about how that felt.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Reinforce that it is ok if it was foreign at first.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Encourage them to continue to speak positive works over their friends and family.</a:t>
            </a:r>
            <a:endParaRPr/>
          </a:p>
        </p:txBody>
      </p:sp>
      <p:sp>
        <p:nvSpPr>
          <p:cNvPr id="226" name="Google Shape;226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7" name="Google Shape;227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11" Type="http://schemas.openxmlformats.org/officeDocument/2006/relationships/image" Target="../media/image4.png"/><Relationship Id="rId10" Type="http://schemas.openxmlformats.org/officeDocument/2006/relationships/image" Target="../media/image27.png"/><Relationship Id="rId9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11383252" y="102870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5" y="0"/>
                </a:lnTo>
                <a:lnTo>
                  <a:pt x="2693695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3544640" y="4805196"/>
            <a:ext cx="11342924" cy="6841"/>
          </a:xfrm>
          <a:prstGeom prst="rect">
            <a:avLst/>
          </a:prstGeom>
          <a:solidFill>
            <a:srgbClr val="CBA4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16498565" y="8526143"/>
            <a:ext cx="1332220" cy="1464315"/>
          </a:xfrm>
          <a:custGeom>
            <a:rect b="b" l="l" r="r" t="t"/>
            <a:pathLst>
              <a:path extrusionOk="0" h="1464315" w="1332220">
                <a:moveTo>
                  <a:pt x="0" y="0"/>
                </a:moveTo>
                <a:lnTo>
                  <a:pt x="1332220" y="0"/>
                </a:lnTo>
                <a:lnTo>
                  <a:pt x="1332220" y="1464314"/>
                </a:lnTo>
                <a:lnTo>
                  <a:pt x="0" y="1464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3544640" y="3470703"/>
            <a:ext cx="11039819" cy="6816297"/>
          </a:xfrm>
          <a:custGeom>
            <a:rect b="b" l="l" r="r" t="t"/>
            <a:pathLst>
              <a:path extrusionOk="0" h="6816297" w="11039819">
                <a:moveTo>
                  <a:pt x="0" y="0"/>
                </a:moveTo>
                <a:lnTo>
                  <a:pt x="11039819" y="0"/>
                </a:lnTo>
                <a:lnTo>
                  <a:pt x="11039819" y="6816297"/>
                </a:lnTo>
                <a:lnTo>
                  <a:pt x="0" y="6816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7973"/>
            </a:stretch>
          </a:blipFill>
          <a:ln>
            <a:noFill/>
          </a:ln>
        </p:spPr>
      </p:sp>
      <p:sp>
        <p:nvSpPr>
          <p:cNvPr id="96" name="Google Shape;96;p1"/>
          <p:cNvSpPr txBox="1"/>
          <p:nvPr/>
        </p:nvSpPr>
        <p:spPr>
          <a:xfrm>
            <a:off x="876625" y="537250"/>
            <a:ext cx="162690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36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Eric Agyeman’s</a:t>
            </a:r>
            <a:r>
              <a:rPr lang="en-US"/>
              <a:t> </a:t>
            </a:r>
            <a:r>
              <a:rPr b="0" i="0" lang="en-US" sz="7136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I BELONG Workshop</a:t>
            </a:r>
            <a:endParaRPr/>
          </a:p>
          <a:p>
            <a:pPr indent="0" lvl="0" marL="0" marR="0" rtl="0" algn="ctr">
              <a:lnSpc>
                <a:spcPct val="11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136" u="none" cap="none" strike="noStrike">
                <a:solidFill>
                  <a:srgbClr val="CFB546"/>
                </a:solidFill>
                <a:latin typeface="Yeseva One"/>
                <a:ea typeface="Yeseva One"/>
                <a:cs typeface="Yeseva One"/>
                <a:sym typeface="Yeseva One"/>
              </a:rPr>
              <a:t>FOLLOW UP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11383252" y="1028700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5" y="0"/>
                </a:lnTo>
                <a:lnTo>
                  <a:pt x="2693695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3" name="Google Shape;243;p10"/>
          <p:cNvGrpSpPr/>
          <p:nvPr/>
        </p:nvGrpSpPr>
        <p:grpSpPr>
          <a:xfrm>
            <a:off x="402247" y="668654"/>
            <a:ext cx="11499262" cy="2036275"/>
            <a:chOff x="0" y="66675"/>
            <a:chExt cx="15332349" cy="2715033"/>
          </a:xfrm>
        </p:grpSpPr>
        <p:sp>
          <p:nvSpPr>
            <p:cNvPr id="244" name="Google Shape;244;p10"/>
            <p:cNvSpPr/>
            <p:nvPr/>
          </p:nvSpPr>
          <p:spPr>
            <a:xfrm>
              <a:off x="0" y="2772587"/>
              <a:ext cx="15332349" cy="9121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 txBox="1"/>
            <p:nvPr/>
          </p:nvSpPr>
          <p:spPr>
            <a:xfrm>
              <a:off x="0" y="66675"/>
              <a:ext cx="15332349" cy="1374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136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Until next time ....</a:t>
              </a:r>
              <a:endParaRPr/>
            </a:p>
          </p:txBody>
        </p:sp>
      </p:grpSp>
      <p:sp>
        <p:nvSpPr>
          <p:cNvPr id="246" name="Google Shape;246;p10"/>
          <p:cNvSpPr/>
          <p:nvPr/>
        </p:nvSpPr>
        <p:spPr>
          <a:xfrm>
            <a:off x="3640297" y="4205472"/>
            <a:ext cx="6254125" cy="2839685"/>
          </a:xfrm>
          <a:custGeom>
            <a:rect b="b" l="l" r="r" t="t"/>
            <a:pathLst>
              <a:path extrusionOk="0" h="2839685" w="6254125">
                <a:moveTo>
                  <a:pt x="0" y="0"/>
                </a:moveTo>
                <a:lnTo>
                  <a:pt x="6254125" y="0"/>
                </a:lnTo>
                <a:lnTo>
                  <a:pt x="6254125" y="2839685"/>
                </a:lnTo>
                <a:lnTo>
                  <a:pt x="0" y="28396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0"/>
          <p:cNvSpPr/>
          <p:nvPr/>
        </p:nvSpPr>
        <p:spPr>
          <a:xfrm>
            <a:off x="12012908" y="1028700"/>
            <a:ext cx="6439580" cy="9659369"/>
          </a:xfrm>
          <a:custGeom>
            <a:rect b="b" l="l" r="r" t="t"/>
            <a:pathLst>
              <a:path extrusionOk="0" h="9659369" w="6439580">
                <a:moveTo>
                  <a:pt x="0" y="0"/>
                </a:moveTo>
                <a:lnTo>
                  <a:pt x="6439579" y="0"/>
                </a:lnTo>
                <a:lnTo>
                  <a:pt x="6439579" y="9659369"/>
                </a:lnTo>
                <a:lnTo>
                  <a:pt x="0" y="9659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0"/>
          <p:cNvSpPr txBox="1"/>
          <p:nvPr/>
        </p:nvSpPr>
        <p:spPr>
          <a:xfrm>
            <a:off x="4820651" y="7073732"/>
            <a:ext cx="4323349" cy="408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99" u="none" cap="none" strike="noStrike">
                <a:solidFill>
                  <a:srgbClr val="CFB546"/>
                </a:solidFill>
                <a:latin typeface="DM Sans"/>
                <a:ea typeface="DM Sans"/>
                <a:cs typeface="DM Sans"/>
                <a:sym typeface="DM Sans"/>
              </a:rPr>
              <a:t>www.ericagyeman.com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11954013" y="831219"/>
            <a:ext cx="2693696" cy="2774406"/>
          </a:xfrm>
          <a:custGeom>
            <a:rect b="b" l="l" r="r" t="t"/>
            <a:pathLst>
              <a:path extrusionOk="0" h="2774406" w="2693696">
                <a:moveTo>
                  <a:pt x="0" y="0"/>
                </a:moveTo>
                <a:lnTo>
                  <a:pt x="2693695" y="0"/>
                </a:lnTo>
                <a:lnTo>
                  <a:pt x="2693695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2" name="Google Shape;102;p2"/>
          <p:cNvGrpSpPr/>
          <p:nvPr/>
        </p:nvGrpSpPr>
        <p:grpSpPr>
          <a:xfrm>
            <a:off x="11601549" y="3669919"/>
            <a:ext cx="9282166" cy="2289231"/>
            <a:chOff x="0" y="85725"/>
            <a:chExt cx="12376221" cy="3052308"/>
          </a:xfrm>
        </p:grpSpPr>
        <p:sp>
          <p:nvSpPr>
            <p:cNvPr id="103" name="Google Shape;103;p2"/>
            <p:cNvSpPr/>
            <p:nvPr/>
          </p:nvSpPr>
          <p:spPr>
            <a:xfrm>
              <a:off x="0" y="3124547"/>
              <a:ext cx="12376221" cy="13486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0" y="85725"/>
              <a:ext cx="12376221" cy="2048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52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i</a:t>
              </a:r>
              <a:r>
                <a:rPr b="0" i="0" lang="en-US" sz="10552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BELONG</a:t>
              </a:r>
              <a:endParaRPr/>
            </a:p>
          </p:txBody>
        </p:sp>
      </p:grpSp>
      <p:cxnSp>
        <p:nvCxnSpPr>
          <p:cNvPr id="105" name="Google Shape;105;p2"/>
          <p:cNvCxnSpPr/>
          <p:nvPr/>
        </p:nvCxnSpPr>
        <p:spPr>
          <a:xfrm>
            <a:off x="11601549" y="5823008"/>
            <a:ext cx="5876048" cy="0"/>
          </a:xfrm>
          <a:prstGeom prst="straightConnector1">
            <a:avLst/>
          </a:prstGeom>
          <a:noFill/>
          <a:ln cap="rnd" cmpd="sng" w="114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2"/>
          <p:cNvSpPr/>
          <p:nvPr/>
        </p:nvSpPr>
        <p:spPr>
          <a:xfrm>
            <a:off x="13987767" y="8414066"/>
            <a:ext cx="1319883" cy="1450754"/>
          </a:xfrm>
          <a:custGeom>
            <a:rect b="b" l="l" r="r" t="t"/>
            <a:pathLst>
              <a:path extrusionOk="0" h="1450754" w="1319883">
                <a:moveTo>
                  <a:pt x="0" y="0"/>
                </a:moveTo>
                <a:lnTo>
                  <a:pt x="1319882" y="0"/>
                </a:lnTo>
                <a:lnTo>
                  <a:pt x="1319882" y="1450753"/>
                </a:lnTo>
                <a:lnTo>
                  <a:pt x="0" y="1450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193713" y="1962022"/>
            <a:ext cx="10724784" cy="6362955"/>
          </a:xfrm>
          <a:custGeom>
            <a:rect b="b" l="l" r="r" t="t"/>
            <a:pathLst>
              <a:path extrusionOk="0" h="6362955" w="10724784">
                <a:moveTo>
                  <a:pt x="0" y="0"/>
                </a:moveTo>
                <a:lnTo>
                  <a:pt x="10724784" y="0"/>
                </a:lnTo>
                <a:lnTo>
                  <a:pt x="10724784" y="6362956"/>
                </a:lnTo>
                <a:lnTo>
                  <a:pt x="0" y="6362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955" l="-346" r="-2587" t="-7710"/>
            </a:stretch>
          </a:blipFill>
          <a:ln>
            <a:noFill/>
          </a:ln>
        </p:spPr>
      </p:sp>
      <p:sp>
        <p:nvSpPr>
          <p:cNvPr id="108" name="Google Shape;108;p2"/>
          <p:cNvSpPr txBox="1"/>
          <p:nvPr/>
        </p:nvSpPr>
        <p:spPr>
          <a:xfrm>
            <a:off x="11713401" y="6029006"/>
            <a:ext cx="5652343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CREATING A SCHOOL CULTURE OF KINDNESS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/>
          <p:cNvGrpSpPr/>
          <p:nvPr/>
        </p:nvGrpSpPr>
        <p:grpSpPr>
          <a:xfrm>
            <a:off x="2766748" y="1975281"/>
            <a:ext cx="13142143" cy="5969695"/>
            <a:chOff x="0" y="0"/>
            <a:chExt cx="4399441" cy="1998405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4399440" cy="1998405"/>
            </a:xfrm>
            <a:custGeom>
              <a:rect b="b" l="l" r="r" t="t"/>
              <a:pathLst>
                <a:path extrusionOk="0" h="1998405" w="4399440">
                  <a:moveTo>
                    <a:pt x="8836" y="0"/>
                  </a:moveTo>
                  <a:lnTo>
                    <a:pt x="4390604" y="0"/>
                  </a:lnTo>
                  <a:cubicBezTo>
                    <a:pt x="4395484" y="0"/>
                    <a:pt x="4399440" y="3956"/>
                    <a:pt x="4399440" y="8836"/>
                  </a:cubicBezTo>
                  <a:lnTo>
                    <a:pt x="4399440" y="1989568"/>
                  </a:lnTo>
                  <a:cubicBezTo>
                    <a:pt x="4399440" y="1991912"/>
                    <a:pt x="4398509" y="1994159"/>
                    <a:pt x="4396852" y="1995817"/>
                  </a:cubicBezTo>
                  <a:cubicBezTo>
                    <a:pt x="4395195" y="1997474"/>
                    <a:pt x="4392948" y="1998405"/>
                    <a:pt x="4390604" y="1998405"/>
                  </a:cubicBezTo>
                  <a:lnTo>
                    <a:pt x="8836" y="1998405"/>
                  </a:lnTo>
                  <a:cubicBezTo>
                    <a:pt x="6493" y="1998405"/>
                    <a:pt x="4245" y="1997474"/>
                    <a:pt x="2588" y="1995817"/>
                  </a:cubicBezTo>
                  <a:cubicBezTo>
                    <a:pt x="931" y="1994159"/>
                    <a:pt x="0" y="1991912"/>
                    <a:pt x="0" y="1989568"/>
                  </a:cubicBezTo>
                  <a:lnTo>
                    <a:pt x="0" y="8836"/>
                  </a:lnTo>
                  <a:cubicBezTo>
                    <a:pt x="0" y="6493"/>
                    <a:pt x="931" y="4245"/>
                    <a:pt x="2588" y="2588"/>
                  </a:cubicBezTo>
                  <a:cubicBezTo>
                    <a:pt x="4245" y="931"/>
                    <a:pt x="6493" y="0"/>
                    <a:pt x="8836" y="0"/>
                  </a:cubicBezTo>
                  <a:close/>
                </a:path>
              </a:pathLst>
            </a:custGeom>
            <a:solidFill>
              <a:srgbClr val="CFB5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0" y="85725"/>
              <a:ext cx="4399441" cy="19126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-2434636" y="9510263"/>
            <a:ext cx="3870946" cy="950141"/>
          </a:xfrm>
          <a:custGeom>
            <a:rect b="b" l="l" r="r" t="t"/>
            <a:pathLst>
              <a:path extrusionOk="0"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3"/>
          <p:cNvSpPr/>
          <p:nvPr/>
        </p:nvSpPr>
        <p:spPr>
          <a:xfrm>
            <a:off x="4994537" y="-2917265"/>
            <a:ext cx="4980952" cy="3731186"/>
          </a:xfrm>
          <a:custGeom>
            <a:rect b="b" l="l" r="r" t="t"/>
            <a:pathLst>
              <a:path extrusionOk="0"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3"/>
          <p:cNvSpPr/>
          <p:nvPr/>
        </p:nvSpPr>
        <p:spPr>
          <a:xfrm>
            <a:off x="3220128" y="9510263"/>
            <a:ext cx="2313889" cy="2134563"/>
          </a:xfrm>
          <a:custGeom>
            <a:rect b="b" l="l" r="r" t="t"/>
            <a:pathLst>
              <a:path extrusionOk="0" h="2134563" w="2313889">
                <a:moveTo>
                  <a:pt x="0" y="0"/>
                </a:moveTo>
                <a:lnTo>
                  <a:pt x="2313889" y="0"/>
                </a:lnTo>
                <a:lnTo>
                  <a:pt x="2313889" y="2134563"/>
                </a:lnTo>
                <a:lnTo>
                  <a:pt x="0" y="2134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3"/>
          <p:cNvSpPr/>
          <p:nvPr/>
        </p:nvSpPr>
        <p:spPr>
          <a:xfrm>
            <a:off x="-1797826" y="-1398291"/>
            <a:ext cx="2597326" cy="2796583"/>
          </a:xfrm>
          <a:custGeom>
            <a:rect b="b" l="l" r="r" t="t"/>
            <a:pathLst>
              <a:path extrusionOk="0" h="2796583" w="2597326">
                <a:moveTo>
                  <a:pt x="0" y="0"/>
                </a:moveTo>
                <a:lnTo>
                  <a:pt x="2597326" y="0"/>
                </a:lnTo>
                <a:lnTo>
                  <a:pt x="2597326" y="2796582"/>
                </a:lnTo>
                <a:lnTo>
                  <a:pt x="0" y="279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3"/>
          <p:cNvSpPr/>
          <p:nvPr/>
        </p:nvSpPr>
        <p:spPr>
          <a:xfrm>
            <a:off x="13474519" y="9225971"/>
            <a:ext cx="810453" cy="890812"/>
          </a:xfrm>
          <a:custGeom>
            <a:rect b="b" l="l" r="r" t="t"/>
            <a:pathLst>
              <a:path extrusionOk="0" h="890812" w="810453">
                <a:moveTo>
                  <a:pt x="0" y="0"/>
                </a:moveTo>
                <a:lnTo>
                  <a:pt x="810453" y="0"/>
                </a:lnTo>
                <a:lnTo>
                  <a:pt x="810453" y="890811"/>
                </a:lnTo>
                <a:lnTo>
                  <a:pt x="0" y="890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3"/>
          <p:cNvSpPr txBox="1"/>
          <p:nvPr/>
        </p:nvSpPr>
        <p:spPr>
          <a:xfrm>
            <a:off x="3976026" y="2946823"/>
            <a:ext cx="10723587" cy="3571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6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Upstander Scenario Questions &amp; </a:t>
            </a:r>
            <a:endParaRPr/>
          </a:p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6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Reflection Time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6221"/>
            <a:ext cx="18734942" cy="10280779"/>
          </a:xfrm>
          <a:custGeom>
            <a:rect b="b" l="l" r="r" t="t"/>
            <a:pathLst>
              <a:path extrusionOk="0" h="10280779" w="18734942">
                <a:moveTo>
                  <a:pt x="0" y="0"/>
                </a:moveTo>
                <a:lnTo>
                  <a:pt x="18734942" y="0"/>
                </a:lnTo>
                <a:lnTo>
                  <a:pt x="18734942" y="10280779"/>
                </a:lnTo>
                <a:lnTo>
                  <a:pt x="0" y="10280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16355180" y="8475618"/>
            <a:ext cx="1277987" cy="1404704"/>
          </a:xfrm>
          <a:custGeom>
            <a:rect b="b" l="l" r="r" t="t"/>
            <a:pathLst>
              <a:path extrusionOk="0" h="1404704" w="1277987">
                <a:moveTo>
                  <a:pt x="0" y="0"/>
                </a:moveTo>
                <a:lnTo>
                  <a:pt x="1277987" y="0"/>
                </a:lnTo>
                <a:lnTo>
                  <a:pt x="1277987" y="1404704"/>
                </a:lnTo>
                <a:lnTo>
                  <a:pt x="0" y="14047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5"/>
          <p:cNvSpPr/>
          <p:nvPr/>
        </p:nvSpPr>
        <p:spPr>
          <a:xfrm>
            <a:off x="340529" y="6582462"/>
            <a:ext cx="3737228" cy="3437756"/>
          </a:xfrm>
          <a:custGeom>
            <a:rect b="b" l="l" r="r" t="t"/>
            <a:pathLst>
              <a:path extrusionOk="0" h="3437756" w="3737228">
                <a:moveTo>
                  <a:pt x="0" y="0"/>
                </a:moveTo>
                <a:lnTo>
                  <a:pt x="3737228" y="0"/>
                </a:lnTo>
                <a:lnTo>
                  <a:pt x="3737228" y="3437757"/>
                </a:lnTo>
                <a:lnTo>
                  <a:pt x="0" y="3437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7110" r="-12917" t="-1486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>
            <a:off x="14390109" y="450311"/>
            <a:ext cx="3477421" cy="3012334"/>
          </a:xfrm>
          <a:custGeom>
            <a:rect b="b" l="l" r="r" t="t"/>
            <a:pathLst>
              <a:path extrusionOk="0" h="3012334" w="3477421">
                <a:moveTo>
                  <a:pt x="0" y="0"/>
                </a:moveTo>
                <a:lnTo>
                  <a:pt x="3477422" y="0"/>
                </a:lnTo>
                <a:lnTo>
                  <a:pt x="3477422" y="3012334"/>
                </a:lnTo>
                <a:lnTo>
                  <a:pt x="0" y="301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5511" r="-4424" t="0"/>
            </a:stretch>
          </a:blipFill>
          <a:ln>
            <a:noFill/>
          </a:ln>
        </p:spPr>
      </p:sp>
      <p:sp>
        <p:nvSpPr>
          <p:cNvPr id="146" name="Google Shape;146;p5"/>
          <p:cNvSpPr txBox="1"/>
          <p:nvPr/>
        </p:nvSpPr>
        <p:spPr>
          <a:xfrm>
            <a:off x="2959211" y="1875237"/>
            <a:ext cx="10331090" cy="3624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6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54" u="none" cap="none" strike="noStrike">
                <a:solidFill>
                  <a:srgbClr val="CFB546"/>
                </a:solidFill>
                <a:latin typeface="DM Sans"/>
                <a:ea typeface="DM Sans"/>
                <a:cs typeface="DM Sans"/>
                <a:sym typeface="DM Sans"/>
              </a:rPr>
              <a:t>Becoming The Upstander Your Friends Need!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/>
          <p:nvPr/>
        </p:nvSpPr>
        <p:spPr>
          <a:xfrm rot="-5400000">
            <a:off x="4000500" y="-4000500"/>
            <a:ext cx="10287000" cy="18288000"/>
          </a:xfrm>
          <a:custGeom>
            <a:rect b="b" l="l" r="r" t="t"/>
            <a:pathLst>
              <a:path extrusionOk="0"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45" l="-71863" r="-74151" t="-3629"/>
            </a:stretch>
          </a:blipFill>
          <a:ln>
            <a:noFill/>
          </a:ln>
        </p:spPr>
      </p:sp>
      <p:grpSp>
        <p:nvGrpSpPr>
          <p:cNvPr id="156" name="Google Shape;156;p6"/>
          <p:cNvGrpSpPr/>
          <p:nvPr/>
        </p:nvGrpSpPr>
        <p:grpSpPr>
          <a:xfrm>
            <a:off x="11672061" y="922252"/>
            <a:ext cx="5587239" cy="2765962"/>
            <a:chOff x="0" y="-38100"/>
            <a:chExt cx="2065940" cy="1022743"/>
          </a:xfrm>
        </p:grpSpPr>
        <p:sp>
          <p:nvSpPr>
            <p:cNvPr id="157" name="Google Shape;157;p6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CFB546"/>
            </a:solidFill>
            <a:ln cap="sq" cmpd="sng" w="9525">
              <a:solidFill>
                <a:srgbClr val="395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11672061" y="3705591"/>
            <a:ext cx="5587239" cy="2765962"/>
            <a:chOff x="0" y="-38100"/>
            <a:chExt cx="2065940" cy="1022743"/>
          </a:xfrm>
        </p:grpSpPr>
        <p:sp>
          <p:nvSpPr>
            <p:cNvPr id="160" name="Google Shape;160;p6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CFB546"/>
            </a:solidFill>
            <a:ln cap="sq" cmpd="sng" w="9525">
              <a:solidFill>
                <a:srgbClr val="395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11672061" y="6492338"/>
            <a:ext cx="5587239" cy="2765962"/>
            <a:chOff x="0" y="-38100"/>
            <a:chExt cx="2065940" cy="1022743"/>
          </a:xfrm>
        </p:grpSpPr>
        <p:sp>
          <p:nvSpPr>
            <p:cNvPr id="163" name="Google Shape;163;p6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CFB546"/>
            </a:solidFill>
            <a:ln cap="sq" cmpd="sng" w="9525">
              <a:solidFill>
                <a:srgbClr val="395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1028700" y="925660"/>
            <a:ext cx="5587239" cy="2765962"/>
            <a:chOff x="0" y="-38100"/>
            <a:chExt cx="2065940" cy="1022743"/>
          </a:xfrm>
        </p:grpSpPr>
        <p:sp>
          <p:nvSpPr>
            <p:cNvPr id="166" name="Google Shape;166;p6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CFB546"/>
            </a:solidFill>
            <a:ln cap="sq" cmpd="sng" w="9525">
              <a:solidFill>
                <a:srgbClr val="395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1028700" y="3708999"/>
            <a:ext cx="5587239" cy="2765962"/>
            <a:chOff x="0" y="-38100"/>
            <a:chExt cx="2065940" cy="1022743"/>
          </a:xfrm>
        </p:grpSpPr>
        <p:sp>
          <p:nvSpPr>
            <p:cNvPr id="169" name="Google Shape;169;p6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CFB546"/>
            </a:solidFill>
            <a:ln cap="sq" cmpd="sng" w="9525">
              <a:solidFill>
                <a:srgbClr val="395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1028700" y="6495746"/>
            <a:ext cx="5587239" cy="2765962"/>
            <a:chOff x="0" y="-38100"/>
            <a:chExt cx="2065940" cy="1022743"/>
          </a:xfrm>
        </p:grpSpPr>
        <p:sp>
          <p:nvSpPr>
            <p:cNvPr id="172" name="Google Shape;172;p6"/>
            <p:cNvSpPr/>
            <p:nvPr/>
          </p:nvSpPr>
          <p:spPr>
            <a:xfrm>
              <a:off x="0" y="0"/>
              <a:ext cx="2065940" cy="984643"/>
            </a:xfrm>
            <a:custGeom>
              <a:rect b="b" l="l" r="r" t="t"/>
              <a:pathLst>
                <a:path extrusionOk="0" h="984643" w="2065940">
                  <a:moveTo>
                    <a:pt x="20785" y="0"/>
                  </a:moveTo>
                  <a:lnTo>
                    <a:pt x="2045156" y="0"/>
                  </a:lnTo>
                  <a:cubicBezTo>
                    <a:pt x="2056635" y="0"/>
                    <a:pt x="2065940" y="9306"/>
                    <a:pt x="2065940" y="20785"/>
                  </a:cubicBezTo>
                  <a:lnTo>
                    <a:pt x="2065940" y="963859"/>
                  </a:lnTo>
                  <a:cubicBezTo>
                    <a:pt x="2065940" y="975338"/>
                    <a:pt x="2056635" y="984643"/>
                    <a:pt x="2045156" y="984643"/>
                  </a:cubicBezTo>
                  <a:lnTo>
                    <a:pt x="20785" y="984643"/>
                  </a:lnTo>
                  <a:cubicBezTo>
                    <a:pt x="9306" y="984643"/>
                    <a:pt x="0" y="975338"/>
                    <a:pt x="0" y="963859"/>
                  </a:cubicBezTo>
                  <a:lnTo>
                    <a:pt x="0" y="20785"/>
                  </a:lnTo>
                  <a:cubicBezTo>
                    <a:pt x="0" y="9306"/>
                    <a:pt x="9306" y="0"/>
                    <a:pt x="20785" y="0"/>
                  </a:cubicBezTo>
                  <a:close/>
                </a:path>
              </a:pathLst>
            </a:custGeom>
            <a:solidFill>
              <a:srgbClr val="CFB546"/>
            </a:solidFill>
            <a:ln cap="sq" cmpd="sng" w="9525">
              <a:solidFill>
                <a:srgbClr val="3958E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0" y="-38100"/>
              <a:ext cx="2065940" cy="10227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7639840" y="1840141"/>
            <a:ext cx="2667484" cy="1197943"/>
          </a:xfrm>
          <a:custGeom>
            <a:rect b="b" l="l" r="r" t="t"/>
            <a:pathLst>
              <a:path extrusionOk="0" h="1197943" w="2667484">
                <a:moveTo>
                  <a:pt x="0" y="0"/>
                </a:moveTo>
                <a:lnTo>
                  <a:pt x="2667484" y="0"/>
                </a:lnTo>
                <a:lnTo>
                  <a:pt x="2667484" y="1197943"/>
                </a:lnTo>
                <a:lnTo>
                  <a:pt x="0" y="1197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>
            <a:off x="1528735" y="1346639"/>
            <a:ext cx="650723" cy="2093925"/>
          </a:xfrm>
          <a:custGeom>
            <a:rect b="b" l="l" r="r" t="t"/>
            <a:pathLst>
              <a:path extrusionOk="0" h="2093925" w="650723">
                <a:moveTo>
                  <a:pt x="0" y="0"/>
                </a:moveTo>
                <a:lnTo>
                  <a:pt x="650723" y="0"/>
                </a:lnTo>
                <a:lnTo>
                  <a:pt x="650723" y="2093925"/>
                </a:lnTo>
                <a:lnTo>
                  <a:pt x="0" y="2093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6991" t="0"/>
            </a:stretch>
          </a:blipFill>
          <a:ln>
            <a:noFill/>
          </a:ln>
        </p:spPr>
      </p:sp>
      <p:sp>
        <p:nvSpPr>
          <p:cNvPr id="176" name="Google Shape;176;p6"/>
          <p:cNvSpPr/>
          <p:nvPr/>
        </p:nvSpPr>
        <p:spPr>
          <a:xfrm>
            <a:off x="1528735" y="4176770"/>
            <a:ext cx="899028" cy="2090762"/>
          </a:xfrm>
          <a:custGeom>
            <a:rect b="b" l="l" r="r" t="t"/>
            <a:pathLst>
              <a:path extrusionOk="0" h="2090762" w="899028">
                <a:moveTo>
                  <a:pt x="0" y="0"/>
                </a:moveTo>
                <a:lnTo>
                  <a:pt x="899028" y="0"/>
                </a:lnTo>
                <a:lnTo>
                  <a:pt x="899028" y="2090762"/>
                </a:lnTo>
                <a:lnTo>
                  <a:pt x="0" y="2090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6"/>
          <p:cNvSpPr/>
          <p:nvPr/>
        </p:nvSpPr>
        <p:spPr>
          <a:xfrm>
            <a:off x="1319955" y="6744930"/>
            <a:ext cx="1107808" cy="2295975"/>
          </a:xfrm>
          <a:custGeom>
            <a:rect b="b" l="l" r="r" t="t"/>
            <a:pathLst>
              <a:path extrusionOk="0" h="2295975" w="1107808">
                <a:moveTo>
                  <a:pt x="0" y="0"/>
                </a:moveTo>
                <a:lnTo>
                  <a:pt x="1107808" y="0"/>
                </a:lnTo>
                <a:lnTo>
                  <a:pt x="1107808" y="2295975"/>
                </a:lnTo>
                <a:lnTo>
                  <a:pt x="0" y="2295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6"/>
          <p:cNvSpPr/>
          <p:nvPr/>
        </p:nvSpPr>
        <p:spPr>
          <a:xfrm>
            <a:off x="11877447" y="1550256"/>
            <a:ext cx="1974662" cy="1686691"/>
          </a:xfrm>
          <a:custGeom>
            <a:rect b="b" l="l" r="r" t="t"/>
            <a:pathLst>
              <a:path extrusionOk="0" h="1686691" w="1974662">
                <a:moveTo>
                  <a:pt x="0" y="0"/>
                </a:moveTo>
                <a:lnTo>
                  <a:pt x="1974662" y="0"/>
                </a:lnTo>
                <a:lnTo>
                  <a:pt x="1974662" y="1686691"/>
                </a:lnTo>
                <a:lnTo>
                  <a:pt x="0" y="16866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6"/>
          <p:cNvSpPr/>
          <p:nvPr/>
        </p:nvSpPr>
        <p:spPr>
          <a:xfrm>
            <a:off x="12202830" y="4112341"/>
            <a:ext cx="981510" cy="2155191"/>
          </a:xfrm>
          <a:custGeom>
            <a:rect b="b" l="l" r="r" t="t"/>
            <a:pathLst>
              <a:path extrusionOk="0" h="2155191" w="981510">
                <a:moveTo>
                  <a:pt x="0" y="0"/>
                </a:moveTo>
                <a:lnTo>
                  <a:pt x="981510" y="0"/>
                </a:lnTo>
                <a:lnTo>
                  <a:pt x="981510" y="2155191"/>
                </a:lnTo>
                <a:lnTo>
                  <a:pt x="0" y="2155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6"/>
          <p:cNvSpPr/>
          <p:nvPr/>
        </p:nvSpPr>
        <p:spPr>
          <a:xfrm>
            <a:off x="11976462" y="7091460"/>
            <a:ext cx="1533177" cy="1815897"/>
          </a:xfrm>
          <a:custGeom>
            <a:rect b="b" l="l" r="r" t="t"/>
            <a:pathLst>
              <a:path extrusionOk="0" h="1815897" w="1533177">
                <a:moveTo>
                  <a:pt x="0" y="0"/>
                </a:moveTo>
                <a:lnTo>
                  <a:pt x="1533177" y="0"/>
                </a:lnTo>
                <a:lnTo>
                  <a:pt x="1533177" y="1815898"/>
                </a:lnTo>
                <a:lnTo>
                  <a:pt x="0" y="18158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6"/>
          <p:cNvSpPr/>
          <p:nvPr/>
        </p:nvSpPr>
        <p:spPr>
          <a:xfrm>
            <a:off x="8770133" y="9258300"/>
            <a:ext cx="747734" cy="821874"/>
          </a:xfrm>
          <a:custGeom>
            <a:rect b="b" l="l" r="r" t="t"/>
            <a:pathLst>
              <a:path extrusionOk="0" h="821874" w="747734">
                <a:moveTo>
                  <a:pt x="0" y="0"/>
                </a:moveTo>
                <a:lnTo>
                  <a:pt x="747734" y="0"/>
                </a:lnTo>
                <a:lnTo>
                  <a:pt x="747734" y="821874"/>
                </a:lnTo>
                <a:lnTo>
                  <a:pt x="0" y="821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6"/>
          <p:cNvSpPr txBox="1"/>
          <p:nvPr/>
        </p:nvSpPr>
        <p:spPr>
          <a:xfrm>
            <a:off x="14111361" y="1736072"/>
            <a:ext cx="3157500" cy="1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How might the person being bullied feel if no one stands up for them?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99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14101836" y="4087406"/>
            <a:ext cx="28167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are some strategies you could use to support the victim and address the behavior of the aggressors?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14101836" y="7157353"/>
            <a:ext cx="28167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What are the potential consequences of not intervening in these situations?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999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3458475" y="1490105"/>
            <a:ext cx="28167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student is being teased for wearing glasses and is called names like "four-eyes" by their classmates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3458475" y="4055191"/>
            <a:ext cx="28167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group of students is spreading rumors about a classmate's sexual orientation, leading to exclusion and bullying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3458475" y="7050401"/>
            <a:ext cx="28167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 student is being cyberbullied on social media, and hurtful comments are spreading rapidly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2116122" y="500971"/>
            <a:ext cx="3412396" cy="308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6" u="none" cap="none" strike="noStrike">
                <a:solidFill>
                  <a:srgbClr val="CFB54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Scenario Questions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12864778" y="500971"/>
            <a:ext cx="3432381" cy="308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6" u="none" cap="none" strike="noStrike">
                <a:solidFill>
                  <a:srgbClr val="CFB54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Reflection Questions</a:t>
            </a:r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7644639" y="4541120"/>
            <a:ext cx="2667484" cy="1197943"/>
          </a:xfrm>
          <a:custGeom>
            <a:rect b="b" l="l" r="r" t="t"/>
            <a:pathLst>
              <a:path extrusionOk="0" h="1197943" w="2667484">
                <a:moveTo>
                  <a:pt x="0" y="0"/>
                </a:moveTo>
                <a:lnTo>
                  <a:pt x="2667484" y="0"/>
                </a:lnTo>
                <a:lnTo>
                  <a:pt x="2667484" y="1197943"/>
                </a:lnTo>
                <a:lnTo>
                  <a:pt x="0" y="1197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6"/>
          <p:cNvSpPr/>
          <p:nvPr/>
        </p:nvSpPr>
        <p:spPr>
          <a:xfrm>
            <a:off x="7639840" y="7376306"/>
            <a:ext cx="2667484" cy="1197943"/>
          </a:xfrm>
          <a:custGeom>
            <a:rect b="b" l="l" r="r" t="t"/>
            <a:pathLst>
              <a:path extrusionOk="0" h="1197943" w="2667484">
                <a:moveTo>
                  <a:pt x="0" y="0"/>
                </a:moveTo>
                <a:lnTo>
                  <a:pt x="2667484" y="0"/>
                </a:lnTo>
                <a:lnTo>
                  <a:pt x="2667484" y="1197943"/>
                </a:lnTo>
                <a:lnTo>
                  <a:pt x="0" y="1197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1171427" y="4163559"/>
            <a:ext cx="7646219" cy="3291681"/>
            <a:chOff x="0" y="0"/>
            <a:chExt cx="2559635" cy="1101917"/>
          </a:xfrm>
        </p:grpSpPr>
        <p:sp>
          <p:nvSpPr>
            <p:cNvPr id="201" name="Google Shape;201;p7"/>
            <p:cNvSpPr/>
            <p:nvPr/>
          </p:nvSpPr>
          <p:spPr>
            <a:xfrm>
              <a:off x="0" y="0"/>
              <a:ext cx="2559635" cy="1101917"/>
            </a:xfrm>
            <a:custGeom>
              <a:rect b="b" l="l" r="r" t="t"/>
              <a:pathLst>
                <a:path extrusionOk="0" h="1101917" w="2559635">
                  <a:moveTo>
                    <a:pt x="15188" y="0"/>
                  </a:moveTo>
                  <a:lnTo>
                    <a:pt x="2544447" y="0"/>
                  </a:lnTo>
                  <a:cubicBezTo>
                    <a:pt x="2548475" y="0"/>
                    <a:pt x="2552338" y="1600"/>
                    <a:pt x="2555186" y="4448"/>
                  </a:cubicBezTo>
                  <a:cubicBezTo>
                    <a:pt x="2558035" y="7297"/>
                    <a:pt x="2559635" y="11160"/>
                    <a:pt x="2559635" y="15188"/>
                  </a:cubicBezTo>
                  <a:lnTo>
                    <a:pt x="2559635" y="1086730"/>
                  </a:lnTo>
                  <a:cubicBezTo>
                    <a:pt x="2559635" y="1095118"/>
                    <a:pt x="2552835" y="1101917"/>
                    <a:pt x="2544447" y="1101917"/>
                  </a:cubicBezTo>
                  <a:lnTo>
                    <a:pt x="15188" y="1101917"/>
                  </a:lnTo>
                  <a:cubicBezTo>
                    <a:pt x="6800" y="1101917"/>
                    <a:pt x="0" y="1095118"/>
                    <a:pt x="0" y="1086730"/>
                  </a:cubicBezTo>
                  <a:lnTo>
                    <a:pt x="0" y="15188"/>
                  </a:lnTo>
                  <a:cubicBezTo>
                    <a:pt x="0" y="6800"/>
                    <a:pt x="6800" y="0"/>
                    <a:pt x="15188" y="0"/>
                  </a:cubicBezTo>
                  <a:close/>
                </a:path>
              </a:pathLst>
            </a:custGeom>
            <a:solidFill>
              <a:srgbClr val="CFB5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0" y="85725"/>
              <a:ext cx="2559635" cy="1016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-2434636" y="9510263"/>
            <a:ext cx="3870946" cy="950141"/>
          </a:xfrm>
          <a:custGeom>
            <a:rect b="b" l="l" r="r" t="t"/>
            <a:pathLst>
              <a:path extrusionOk="0"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7"/>
          <p:cNvSpPr/>
          <p:nvPr/>
        </p:nvSpPr>
        <p:spPr>
          <a:xfrm>
            <a:off x="4994537" y="-2917265"/>
            <a:ext cx="4980952" cy="3731186"/>
          </a:xfrm>
          <a:custGeom>
            <a:rect b="b" l="l" r="r" t="t"/>
            <a:pathLst>
              <a:path extrusionOk="0"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7"/>
          <p:cNvSpPr/>
          <p:nvPr/>
        </p:nvSpPr>
        <p:spPr>
          <a:xfrm>
            <a:off x="3220128" y="9510263"/>
            <a:ext cx="2313889" cy="2134563"/>
          </a:xfrm>
          <a:custGeom>
            <a:rect b="b" l="l" r="r" t="t"/>
            <a:pathLst>
              <a:path extrusionOk="0" h="2134563" w="2313889">
                <a:moveTo>
                  <a:pt x="0" y="0"/>
                </a:moveTo>
                <a:lnTo>
                  <a:pt x="2313889" y="0"/>
                </a:lnTo>
                <a:lnTo>
                  <a:pt x="2313889" y="2134563"/>
                </a:lnTo>
                <a:lnTo>
                  <a:pt x="0" y="2134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7"/>
          <p:cNvSpPr/>
          <p:nvPr/>
        </p:nvSpPr>
        <p:spPr>
          <a:xfrm>
            <a:off x="-1797826" y="-1398291"/>
            <a:ext cx="2597326" cy="2796583"/>
          </a:xfrm>
          <a:custGeom>
            <a:rect b="b" l="l" r="r" t="t"/>
            <a:pathLst>
              <a:path extrusionOk="0" h="2796583" w="2597326">
                <a:moveTo>
                  <a:pt x="0" y="0"/>
                </a:moveTo>
                <a:lnTo>
                  <a:pt x="2597326" y="0"/>
                </a:lnTo>
                <a:lnTo>
                  <a:pt x="2597326" y="2796582"/>
                </a:lnTo>
                <a:lnTo>
                  <a:pt x="0" y="2796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7"/>
          <p:cNvSpPr/>
          <p:nvPr/>
        </p:nvSpPr>
        <p:spPr>
          <a:xfrm>
            <a:off x="13474519" y="9225971"/>
            <a:ext cx="810453" cy="890812"/>
          </a:xfrm>
          <a:custGeom>
            <a:rect b="b" l="l" r="r" t="t"/>
            <a:pathLst>
              <a:path extrusionOk="0" h="890812" w="810453">
                <a:moveTo>
                  <a:pt x="0" y="0"/>
                </a:moveTo>
                <a:lnTo>
                  <a:pt x="810453" y="0"/>
                </a:lnTo>
                <a:lnTo>
                  <a:pt x="810453" y="890811"/>
                </a:lnTo>
                <a:lnTo>
                  <a:pt x="0" y="8908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7"/>
          <p:cNvSpPr/>
          <p:nvPr/>
        </p:nvSpPr>
        <p:spPr>
          <a:xfrm>
            <a:off x="10133136" y="813921"/>
            <a:ext cx="7493219" cy="4995479"/>
          </a:xfrm>
          <a:custGeom>
            <a:rect b="b" l="l" r="r" t="t"/>
            <a:pathLst>
              <a:path extrusionOk="0" h="4995479" w="7493219">
                <a:moveTo>
                  <a:pt x="0" y="0"/>
                </a:moveTo>
                <a:lnTo>
                  <a:pt x="7493219" y="0"/>
                </a:lnTo>
                <a:lnTo>
                  <a:pt x="7493219" y="4995479"/>
                </a:lnTo>
                <a:lnTo>
                  <a:pt x="0" y="49954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7"/>
          <p:cNvSpPr txBox="1"/>
          <p:nvPr/>
        </p:nvSpPr>
        <p:spPr>
          <a:xfrm>
            <a:off x="-367257" y="5171291"/>
            <a:ext cx="10723587" cy="1171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6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Let’s Share ...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885" l="0" r="0" t="-5887"/>
            </a:stretch>
          </a:blipFill>
          <a:ln>
            <a:noFill/>
          </a:ln>
        </p:spPr>
      </p:sp>
      <p:sp>
        <p:nvSpPr>
          <p:cNvPr id="219" name="Google Shape;219;p8"/>
          <p:cNvSpPr txBox="1"/>
          <p:nvPr/>
        </p:nvSpPr>
        <p:spPr>
          <a:xfrm>
            <a:off x="1028700" y="-933492"/>
            <a:ext cx="9110194" cy="44488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644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52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Affirmation</a:t>
            </a:r>
            <a:endParaRPr/>
          </a:p>
          <a:p>
            <a:pPr indent="0" lvl="0" marL="0" marR="0" rtl="0" algn="l">
              <a:lnSpc>
                <a:spcPct val="11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52" u="none" cap="none" strike="noStrike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Circle </a:t>
            </a:r>
            <a:endParaRPr/>
          </a:p>
        </p:txBody>
      </p:sp>
      <p:cxnSp>
        <p:nvCxnSpPr>
          <p:cNvPr id="220" name="Google Shape;220;p8"/>
          <p:cNvCxnSpPr/>
          <p:nvPr/>
        </p:nvCxnSpPr>
        <p:spPr>
          <a:xfrm>
            <a:off x="1028700" y="4422179"/>
            <a:ext cx="5876100" cy="0"/>
          </a:xfrm>
          <a:prstGeom prst="straightConnector1">
            <a:avLst/>
          </a:prstGeom>
          <a:noFill/>
          <a:ln cap="rnd" cmpd="sng" w="114300">
            <a:solidFill>
              <a:srgbClr val="CBA45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804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/>
          <p:nvPr/>
        </p:nvSpPr>
        <p:spPr>
          <a:xfrm>
            <a:off x="0" y="0"/>
            <a:ext cx="12745450" cy="10287000"/>
          </a:xfrm>
          <a:custGeom>
            <a:rect b="b" l="l" r="r" t="t"/>
            <a:pathLst>
              <a:path extrusionOk="0" h="10287000" w="12745450">
                <a:moveTo>
                  <a:pt x="0" y="0"/>
                </a:moveTo>
                <a:lnTo>
                  <a:pt x="12745450" y="0"/>
                </a:lnTo>
                <a:lnTo>
                  <a:pt x="127454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816" l="-28605" r="-16452" t="0"/>
            </a:stretch>
          </a:blipFill>
          <a:ln>
            <a:noFill/>
          </a:ln>
        </p:spPr>
      </p:sp>
      <p:grpSp>
        <p:nvGrpSpPr>
          <p:cNvPr id="230" name="Google Shape;230;p9"/>
          <p:cNvGrpSpPr/>
          <p:nvPr/>
        </p:nvGrpSpPr>
        <p:grpSpPr>
          <a:xfrm>
            <a:off x="10224503" y="1377533"/>
            <a:ext cx="9282166" cy="2289231"/>
            <a:chOff x="0" y="85725"/>
            <a:chExt cx="12376221" cy="3052308"/>
          </a:xfrm>
        </p:grpSpPr>
        <p:sp>
          <p:nvSpPr>
            <p:cNvPr id="231" name="Google Shape;231;p9"/>
            <p:cNvSpPr/>
            <p:nvPr/>
          </p:nvSpPr>
          <p:spPr>
            <a:xfrm>
              <a:off x="0" y="3124547"/>
              <a:ext cx="12376221" cy="13486"/>
            </a:xfrm>
            <a:prstGeom prst="rect">
              <a:avLst/>
            </a:prstGeom>
            <a:solidFill>
              <a:srgbClr val="CBA4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0" y="85725"/>
              <a:ext cx="12376221" cy="2048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552" u="none" cap="none" strike="noStrike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i</a:t>
              </a:r>
              <a:r>
                <a:rPr b="0" i="0" lang="en-US" sz="10552" u="none" cap="none" strike="noStrike">
                  <a:solidFill>
                    <a:srgbClr val="FFFFFF"/>
                  </a:solidFill>
                  <a:latin typeface="Yeseva One"/>
                  <a:ea typeface="Yeseva One"/>
                  <a:cs typeface="Yeseva One"/>
                  <a:sym typeface="Yeseva One"/>
                </a:rPr>
                <a:t>BELONG</a:t>
              </a:r>
              <a:endParaRPr/>
            </a:p>
          </p:txBody>
        </p:sp>
      </p:grpSp>
      <p:cxnSp>
        <p:nvCxnSpPr>
          <p:cNvPr id="233" name="Google Shape;233;p9"/>
          <p:cNvCxnSpPr/>
          <p:nvPr/>
        </p:nvCxnSpPr>
        <p:spPr>
          <a:xfrm>
            <a:off x="10224503" y="2890687"/>
            <a:ext cx="5876048" cy="0"/>
          </a:xfrm>
          <a:prstGeom prst="straightConnector1">
            <a:avLst/>
          </a:prstGeom>
          <a:noFill/>
          <a:ln cap="rnd" cmpd="sng" w="114300">
            <a:solidFill>
              <a:srgbClr val="CBA45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